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6" r:id="rId4"/>
    <p:sldId id="267" r:id="rId5"/>
    <p:sldId id="268" r:id="rId6"/>
    <p:sldId id="270" r:id="rId7"/>
    <p:sldId id="261" r:id="rId8"/>
    <p:sldId id="262" r:id="rId9"/>
    <p:sldId id="263" r:id="rId10"/>
    <p:sldId id="264" r:id="rId11"/>
    <p:sldId id="271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286"/>
  </p:normalViewPr>
  <p:slideViewPr>
    <p:cSldViewPr snapToGrid="0">
      <p:cViewPr varScale="1">
        <p:scale>
          <a:sx n="109" d="100"/>
          <a:sy n="109" d="100"/>
        </p:scale>
        <p:origin x="21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9E452-0EAE-D947-AE99-84F687DF297A}" type="datetimeFigureOut">
              <a:rPr lang="en-US" smtClean="0"/>
              <a:t>6/3/24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92FE73-A149-BB44-8BAE-842A8A9DE0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46F2F-B85B-A742-9EDD-E759EE855D3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942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2FE73-A149-BB44-8BAE-842A8A9DE0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90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92FE73-A149-BB44-8BAE-842A8A9DE0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50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46F2F-B85B-A742-9EDD-E759EE855D3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592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46F2F-B85B-A742-9EDD-E759EE855D3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079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46F2F-B85B-A742-9EDD-E759EE855D3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85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46F2F-B85B-A742-9EDD-E759EE855D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7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46F2F-B85B-A742-9EDD-E759EE855D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22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46F2F-B85B-A742-9EDD-E759EE855D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78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46F2F-B85B-A742-9EDD-E759EE855D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16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546F2F-B85B-A742-9EDD-E759EE855D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6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C61C7-B2F8-77B3-AE94-C52760B9F0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1D74E5-CDF9-CC28-4386-CAFD75AAF9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222CD-A4D8-431B-34FF-BA71282C4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FC7B-91D2-5F44-9A54-D5FBEDD74086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71E21-14E9-FD9F-ED80-552449515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A4F24-D728-67AF-8543-52CEBCB3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930D-4EDF-EE4B-BD1F-5F7BDFB4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75B2A-EBF3-2F27-ED34-64384C20C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07AE46-4116-76C8-1D16-9DAA9FF60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7D78A-3557-6E03-AF0A-9A5861193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FC7B-91D2-5F44-9A54-D5FBEDD74086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D1592-AFE0-F345-D007-FB4CD420F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56916-9BC3-F0C2-7CA3-962F5A7A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930D-4EDF-EE4B-BD1F-5F7BDFB4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04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F6B5F6-B988-D78D-39B0-DD599CDD04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BBD6DE-49FB-5628-B76C-1C946293D6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D97E-2FE4-5387-E34A-11A699510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FC7B-91D2-5F44-9A54-D5FBEDD74086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8BBF5-AF46-76AE-CA3C-8CB305CD7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94043-89B2-E8A7-4C97-7999C0A1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930D-4EDF-EE4B-BD1F-5F7BDFB4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89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6C87-A200-FDFF-7E9A-A38E3E71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FF753-5D82-BC82-11AE-4E4539903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24966-5065-7224-777F-0D98C7E52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FC7B-91D2-5F44-9A54-D5FBEDD74086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5B773-C958-7A6E-AEDB-CF936BECD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B6663-51AB-482C-EAD3-23488CF66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930D-4EDF-EE4B-BD1F-5F7BDFB4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256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323-99B9-13A6-5320-9CB5BA6AF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50F86-8AFE-B385-E7C9-ED3B4C0F60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A5EE5-76F1-AA79-62BA-165EB29A0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FC7B-91D2-5F44-9A54-D5FBEDD74086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8288D-3D2A-24BE-4CB7-CB369FBFF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1C541-F831-7DE5-601A-3101FCB94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930D-4EDF-EE4B-BD1F-5F7BDFB4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76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CC370-7672-3C2D-4E21-F46ACCA8B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A65A2-8D77-4AF4-8C6C-1A6B00CD9F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69D9FD-EFAB-D912-A826-1A572FCD78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12D6BA-660B-7370-EBD2-AE9536076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FC7B-91D2-5F44-9A54-D5FBEDD74086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085B1-E7C0-4036-426A-B9E070A8F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C92FA-92D8-F111-DB5E-D64FE984D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930D-4EDF-EE4B-BD1F-5F7BDFB4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21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C2700-4A34-920C-B778-9787FB3B6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6E379-993D-C6B5-E00B-0F58A3FBF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ECB00-138C-524B-5CB8-D1DBB7219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A9F0A6-DB02-8142-B0B8-0B071C61DE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14A246-151B-6579-D6E5-ACB4B82AB2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A1596D-F616-1DC0-B87E-5A606845D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FC7B-91D2-5F44-9A54-D5FBEDD74086}" type="datetimeFigureOut">
              <a:rPr lang="en-US" smtClean="0"/>
              <a:t>6/3/24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0542ED-39B3-A6AC-9675-66886B1A5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9E51C5-A867-2F42-8282-CC26340C3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930D-4EDF-EE4B-BD1F-5F7BDFB4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289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4F243-EFE1-955E-A59C-0ABC378EF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9D9CDF-C475-7516-25FA-0A988AC53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FC7B-91D2-5F44-9A54-D5FBEDD74086}" type="datetimeFigureOut">
              <a:rPr lang="en-US" smtClean="0"/>
              <a:t>6/3/24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8DA9E-1ADC-AFE4-AF0A-570C5E6A6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0AFF1-25D2-AA29-6E55-D78AD4C0F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930D-4EDF-EE4B-BD1F-5F7BDFB4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69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5E6FB6-58D0-D1CC-B6CF-01CC7DD2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FC7B-91D2-5F44-9A54-D5FBEDD74086}" type="datetimeFigureOut">
              <a:rPr lang="en-US" smtClean="0"/>
              <a:t>6/3/24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63F061-94D1-7CB8-B8D3-8F3ABC035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B2F99-48B6-463B-B905-569A24FBC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930D-4EDF-EE4B-BD1F-5F7BDFB4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65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136B7-E451-C076-EC26-90BF34693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D29D6-D24D-F0EC-384F-7B186DDE4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3820D-4C02-48D1-426A-EAD34076A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ECA9FF-8B65-4B37-7345-4443FCA75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FC7B-91D2-5F44-9A54-D5FBEDD74086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B8773-0B93-AF9F-E480-3C5989219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49E6F-7D8D-55E3-B98F-AED524A18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930D-4EDF-EE4B-BD1F-5F7BDFB4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386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43B71-19C7-1D00-2DE0-09678B2D5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580703-2A3D-D86D-BDC7-FF9ACEF092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878172-8937-DA5A-DA3A-54660B026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BDB71D-CBCA-F1E4-13C8-A3A3AD830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FC7B-91D2-5F44-9A54-D5FBEDD74086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02250A-4D2B-FC96-BB68-61AF29D06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99CDE-D0B4-098B-A34E-84EB4D4B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930D-4EDF-EE4B-BD1F-5F7BDFB4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8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32C6BA-6075-526D-C9C7-ACE79E729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7A2EA-0895-7F36-8BD2-B085336AE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A6BAB-EA44-947A-D472-FF78C8466D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2EFC7B-91D2-5F44-9A54-D5FBEDD74086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DD464-3459-94FA-5377-2AAE0A3B4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EFDBF-F829-8618-6F94-5FEEDFF56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20930D-4EDF-EE4B-BD1F-5F7BDFB4D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51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hyperlink" Target="https://regionreps.web.illinois.edu/" TargetMode="External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Relationship Id="rId9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3966D-1C93-0002-5B41-441608593B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Region-Based Representations Revisited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35AD49-B810-B821-D066-1B9F90FED8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Michal Shlapentokh-Rothman</a:t>
            </a:r>
            <a:r>
              <a:rPr lang="en-US" baseline="30000" dirty="0"/>
              <a:t>1</a:t>
            </a:r>
            <a:r>
              <a:rPr lang="en-US" dirty="0"/>
              <a:t>*, Ansel Blume</a:t>
            </a:r>
            <a:r>
              <a:rPr lang="en-US" baseline="30000" dirty="0"/>
              <a:t>1</a:t>
            </a:r>
            <a:r>
              <a:rPr lang="en-US" dirty="0"/>
              <a:t>*, Yao Xiao</a:t>
            </a:r>
            <a:r>
              <a:rPr lang="en-US" baseline="30000" dirty="0"/>
              <a:t>1</a:t>
            </a:r>
            <a:r>
              <a:rPr lang="en-US" dirty="0"/>
              <a:t>, </a:t>
            </a:r>
            <a:r>
              <a:rPr lang="en-US" dirty="0" err="1"/>
              <a:t>Yuqun</a:t>
            </a:r>
            <a:r>
              <a:rPr lang="en-US" dirty="0"/>
              <a:t> Wu</a:t>
            </a:r>
            <a:r>
              <a:rPr lang="en-US" baseline="30000" dirty="0"/>
              <a:t>1</a:t>
            </a:r>
            <a:r>
              <a:rPr lang="en-US" dirty="0"/>
              <a:t>, Sethuraman T V</a:t>
            </a:r>
            <a:r>
              <a:rPr lang="en-US" baseline="30000" dirty="0"/>
              <a:t>1</a:t>
            </a:r>
            <a:r>
              <a:rPr lang="en-US" dirty="0"/>
              <a:t>, </a:t>
            </a:r>
            <a:r>
              <a:rPr lang="en-US" dirty="0" err="1"/>
              <a:t>Heyi</a:t>
            </a:r>
            <a:r>
              <a:rPr lang="en-US" dirty="0"/>
              <a:t> Tao</a:t>
            </a:r>
            <a:r>
              <a:rPr lang="en-US" baseline="30000" dirty="0"/>
              <a:t>1</a:t>
            </a:r>
            <a:r>
              <a:rPr lang="en-US" dirty="0"/>
              <a:t>, Jae Yong Lee</a:t>
            </a:r>
            <a:r>
              <a:rPr lang="en-US" baseline="30000" dirty="0"/>
              <a:t>1</a:t>
            </a:r>
            <a:r>
              <a:rPr lang="en-US" dirty="0"/>
              <a:t>, Wilfredo Torres</a:t>
            </a:r>
            <a:r>
              <a:rPr lang="en-US" baseline="30000" dirty="0"/>
              <a:t>2</a:t>
            </a:r>
            <a:r>
              <a:rPr lang="en-US" dirty="0"/>
              <a:t>, </a:t>
            </a:r>
          </a:p>
          <a:p>
            <a:r>
              <a:rPr lang="en-US" dirty="0"/>
              <a:t>Yu-Xiong Wang</a:t>
            </a:r>
            <a:r>
              <a:rPr lang="en-US" baseline="30000" dirty="0"/>
              <a:t>1</a:t>
            </a:r>
            <a:r>
              <a:rPr lang="en-US" dirty="0"/>
              <a:t>, Derek Hoiem</a:t>
            </a:r>
            <a:r>
              <a:rPr lang="en-US" baseline="30000" dirty="0"/>
              <a:t>1,2</a:t>
            </a:r>
            <a:endParaRPr lang="en-US" dirty="0"/>
          </a:p>
          <a:p>
            <a:r>
              <a:rPr lang="en-US" dirty="0"/>
              <a:t>CVPR 2024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9A5123-0059-A29E-B1F0-B88F85799D64}"/>
              </a:ext>
            </a:extLst>
          </p:cNvPr>
          <p:cNvSpPr txBox="1"/>
          <p:nvPr/>
        </p:nvSpPr>
        <p:spPr>
          <a:xfrm>
            <a:off x="2094614" y="5677786"/>
            <a:ext cx="4816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1-University of Illinois at Urbana-Champaign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F15942-E960-AD57-71AE-C3BB63F49072}"/>
              </a:ext>
            </a:extLst>
          </p:cNvPr>
          <p:cNvSpPr txBox="1"/>
          <p:nvPr/>
        </p:nvSpPr>
        <p:spPr>
          <a:xfrm>
            <a:off x="7247861" y="5677786"/>
            <a:ext cx="2849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2-Reconstruct</a:t>
            </a:r>
          </a:p>
        </p:txBody>
      </p:sp>
    </p:spTree>
    <p:extLst>
      <p:ext uri="{BB962C8B-B14F-4D97-AF65-F5344CB8AC3E}">
        <p14:creationId xmlns:p14="http://schemas.microsoft.com/office/powerpoint/2010/main" val="2328517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66AC-1B1B-27B8-1538-941F5FDAF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Activity Classification </a:t>
            </a:r>
          </a:p>
        </p:txBody>
      </p:sp>
      <p:pic>
        <p:nvPicPr>
          <p:cNvPr id="7" name="Picture 6" descr="A diagram of a person in a classroom&#10;&#10;Description automatically generated">
            <a:extLst>
              <a:ext uri="{FF2B5EF4-FFF2-40B4-BE49-F238E27FC236}">
                <a16:creationId xmlns:a16="http://schemas.microsoft.com/office/drawing/2014/main" id="{9873D806-3E8D-0387-53A6-EE5F19C85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409" y="3856509"/>
            <a:ext cx="7772400" cy="30022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D94C0E-FA1A-932D-E7FC-C6B889407058}"/>
              </a:ext>
            </a:extLst>
          </p:cNvPr>
          <p:cNvSpPr txBox="1"/>
          <p:nvPr/>
        </p:nvSpPr>
        <p:spPr>
          <a:xfrm>
            <a:off x="6969211" y="2296545"/>
            <a:ext cx="51033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Regions enable training over multiple frames at the same time. </a:t>
            </a:r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F808E5D-E67E-536A-AC00-5D5C94810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25088"/>
            <a:ext cx="4700582" cy="132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00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6A6D-0CE5-76D9-9572-EC3791E7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Takeaways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A9C66-0236-D809-4A46-D8F340D9F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r>
              <a:rPr lang="en-US" dirty="0"/>
              <a:t>Simple mask-pooled regions are competitive with patch-based models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Design Decisions: SLIC+SAM, </a:t>
            </a:r>
            <a:r>
              <a:rPr lang="en-US" dirty="0" err="1"/>
              <a:t>upsampling</a:t>
            </a:r>
            <a:r>
              <a:rPr lang="en-US" dirty="0"/>
              <a:t>, average pooling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Broad applications to multi-frame, multi-view and object/image collections</a:t>
            </a:r>
          </a:p>
        </p:txBody>
      </p:sp>
    </p:spTree>
    <p:extLst>
      <p:ext uri="{BB962C8B-B14F-4D97-AF65-F5344CB8AC3E}">
        <p14:creationId xmlns:p14="http://schemas.microsoft.com/office/powerpoint/2010/main" val="1693709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2A7C6-F1F0-27DC-6974-1B740A2A2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D33C3-AF47-C845-CCBC-97D82F24C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Links to code and paper can be found at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https://regionreps.web.illinois.edu/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B01CBC-8BA4-6E00-954C-B2BC6E9B9F4C}"/>
              </a:ext>
            </a:extLst>
          </p:cNvPr>
          <p:cNvSpPr/>
          <p:nvPr/>
        </p:nvSpPr>
        <p:spPr>
          <a:xfrm>
            <a:off x="170329" y="2958353"/>
            <a:ext cx="11568953" cy="200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C241EF-E232-AA8D-B365-95458983AC2E}"/>
              </a:ext>
            </a:extLst>
          </p:cNvPr>
          <p:cNvSpPr txBox="1"/>
          <p:nvPr/>
        </p:nvSpPr>
        <p:spPr>
          <a:xfrm>
            <a:off x="338764" y="2512252"/>
            <a:ext cx="1909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Original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A38763-298E-9540-91D3-C6DFFC416871}"/>
              </a:ext>
            </a:extLst>
          </p:cNvPr>
          <p:cNvSpPr txBox="1"/>
          <p:nvPr/>
        </p:nvSpPr>
        <p:spPr>
          <a:xfrm>
            <a:off x="2258751" y="2504520"/>
            <a:ext cx="1922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31F50D-C9F2-6F0D-CFF5-8E02ED29DA5A}"/>
              </a:ext>
            </a:extLst>
          </p:cNvPr>
          <p:cNvSpPr txBox="1"/>
          <p:nvPr/>
        </p:nvSpPr>
        <p:spPr>
          <a:xfrm>
            <a:off x="4181680" y="2502043"/>
            <a:ext cx="1864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HQ-SAM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E377D4-4016-C5B4-ECCB-32EE8ABFD183}"/>
              </a:ext>
            </a:extLst>
          </p:cNvPr>
          <p:cNvSpPr txBox="1"/>
          <p:nvPr/>
        </p:nvSpPr>
        <p:spPr>
          <a:xfrm>
            <a:off x="5877847" y="2487384"/>
            <a:ext cx="1936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Mobile-SAM(v1)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B0E84C-C49F-8AE6-D573-9776B80F63AF}"/>
              </a:ext>
            </a:extLst>
          </p:cNvPr>
          <p:cNvSpPr txBox="1"/>
          <p:nvPr/>
        </p:nvSpPr>
        <p:spPr>
          <a:xfrm>
            <a:off x="8158238" y="2498763"/>
            <a:ext cx="1775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SLIC</a:t>
            </a:r>
          </a:p>
        </p:txBody>
      </p:sp>
      <p:pic>
        <p:nvPicPr>
          <p:cNvPr id="13" name="Picture 12" descr="A room with pictures on the wall&#10;&#10;Description automatically generated">
            <a:extLst>
              <a:ext uri="{FF2B5EF4-FFF2-40B4-BE49-F238E27FC236}">
                <a16:creationId xmlns:a16="http://schemas.microsoft.com/office/drawing/2014/main" id="{A3E62BB1-98E7-39A1-3B55-73647CFD2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30" y="1198080"/>
            <a:ext cx="1712318" cy="1285494"/>
          </a:xfrm>
          <a:prstGeom prst="rect">
            <a:avLst/>
          </a:prstGeom>
        </p:spPr>
      </p:pic>
      <p:pic>
        <p:nvPicPr>
          <p:cNvPr id="15" name="Picture 14" descr="A room with colorful walls and a blue floor&#10;&#10;Description automatically generated">
            <a:extLst>
              <a:ext uri="{FF2B5EF4-FFF2-40B4-BE49-F238E27FC236}">
                <a16:creationId xmlns:a16="http://schemas.microsoft.com/office/drawing/2014/main" id="{7DE55B98-9A0D-CAC3-298D-BE10FBD2E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3711" y="1198080"/>
            <a:ext cx="1717393" cy="1289304"/>
          </a:xfrm>
          <a:prstGeom prst="rect">
            <a:avLst/>
          </a:prstGeom>
        </p:spPr>
      </p:pic>
      <p:pic>
        <p:nvPicPr>
          <p:cNvPr id="17" name="Picture 16" descr="A room with many colorful walls&#10;&#10;Description automatically generated">
            <a:extLst>
              <a:ext uri="{FF2B5EF4-FFF2-40B4-BE49-F238E27FC236}">
                <a16:creationId xmlns:a16="http://schemas.microsoft.com/office/drawing/2014/main" id="{F95ACF96-90D1-2EC8-CD15-AEC752696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6782" y="1209459"/>
            <a:ext cx="1717393" cy="1289304"/>
          </a:xfrm>
          <a:prstGeom prst="rect">
            <a:avLst/>
          </a:prstGeom>
        </p:spPr>
      </p:pic>
      <p:pic>
        <p:nvPicPr>
          <p:cNvPr id="19" name="Picture 18" descr="A room with colorful walls and purple floor&#10;&#10;Description automatically generated">
            <a:extLst>
              <a:ext uri="{FF2B5EF4-FFF2-40B4-BE49-F238E27FC236}">
                <a16:creationId xmlns:a16="http://schemas.microsoft.com/office/drawing/2014/main" id="{0BB53499-B7D5-ABEB-5005-F09106197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9853" y="1189197"/>
            <a:ext cx="1717393" cy="1289304"/>
          </a:xfrm>
          <a:prstGeom prst="rect">
            <a:avLst/>
          </a:prstGeom>
        </p:spPr>
      </p:pic>
      <p:pic>
        <p:nvPicPr>
          <p:cNvPr id="21" name="Picture 20" descr="A room with many different colored walls&#10;&#10;Description automatically generated">
            <a:extLst>
              <a:ext uri="{FF2B5EF4-FFF2-40B4-BE49-F238E27FC236}">
                <a16:creationId xmlns:a16="http://schemas.microsoft.com/office/drawing/2014/main" id="{80DEF752-E521-B6CF-A298-8EBA8E19DC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0987" y="1183023"/>
            <a:ext cx="1717393" cy="1289304"/>
          </a:xfrm>
          <a:prstGeom prst="rect">
            <a:avLst/>
          </a:prstGeom>
        </p:spPr>
      </p:pic>
      <p:pic>
        <p:nvPicPr>
          <p:cNvPr id="23" name="Picture 22" descr="A room with colorful walls and a blue ceiling&#10;&#10;Description automatically generated">
            <a:extLst>
              <a:ext uri="{FF2B5EF4-FFF2-40B4-BE49-F238E27FC236}">
                <a16:creationId xmlns:a16="http://schemas.microsoft.com/office/drawing/2014/main" id="{97C78179-B410-5E6C-DD09-040C7FA5AE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0929" y="1189197"/>
            <a:ext cx="1717393" cy="12893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F428E4-AA7E-9C86-4018-92041AA277FC}"/>
              </a:ext>
            </a:extLst>
          </p:cNvPr>
          <p:cNvSpPr txBox="1"/>
          <p:nvPr/>
        </p:nvSpPr>
        <p:spPr>
          <a:xfrm>
            <a:off x="9819770" y="2525751"/>
            <a:ext cx="2146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SAM+SLIC</a:t>
            </a:r>
          </a:p>
        </p:txBody>
      </p:sp>
    </p:spTree>
    <p:extLst>
      <p:ext uri="{BB962C8B-B14F-4D97-AF65-F5344CB8AC3E}">
        <p14:creationId xmlns:p14="http://schemas.microsoft.com/office/powerpoint/2010/main" val="2430086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65854-C32A-FE22-5874-8A99A9AC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Region-Based Representations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B03ED8-71EC-6E89-9184-FC3F67F6634E}"/>
              </a:ext>
            </a:extLst>
          </p:cNvPr>
          <p:cNvSpPr txBox="1"/>
          <p:nvPr/>
        </p:nvSpPr>
        <p:spPr>
          <a:xfrm>
            <a:off x="808719" y="2007258"/>
            <a:ext cx="41515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Regions are </a:t>
            </a:r>
            <a:r>
              <a:rPr lang="en-US" sz="3200" b="1" dirty="0"/>
              <a:t>scalable,</a:t>
            </a:r>
            <a:r>
              <a:rPr lang="en-US" sz="3200" dirty="0"/>
              <a:t> </a:t>
            </a:r>
            <a:r>
              <a:rPr lang="en-US" sz="3200" b="1" dirty="0"/>
              <a:t>precise</a:t>
            </a:r>
            <a:r>
              <a:rPr lang="en-US" sz="3200" dirty="0"/>
              <a:t> and </a:t>
            </a:r>
            <a:r>
              <a:rPr lang="en-US" sz="3200" b="1" dirty="0"/>
              <a:t>interpretable</a:t>
            </a:r>
            <a:r>
              <a:rPr lang="en-US" sz="3200" dirty="0"/>
              <a:t> representations compared to patch-based representations. </a:t>
            </a:r>
          </a:p>
        </p:txBody>
      </p:sp>
      <p:pic>
        <p:nvPicPr>
          <p:cNvPr id="24" name="Picture 23" descr="A road with trees and a blue sky&#10;&#10;Description automatically generated">
            <a:extLst>
              <a:ext uri="{FF2B5EF4-FFF2-40B4-BE49-F238E27FC236}">
                <a16:creationId xmlns:a16="http://schemas.microsoft.com/office/drawing/2014/main" id="{F4517BF1-A8F1-C7AC-DAF1-BD5DCF270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462" y="2356181"/>
            <a:ext cx="3129707" cy="234957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C6028F-A91A-D8BB-C244-EA2FD545DDF0}"/>
              </a:ext>
            </a:extLst>
          </p:cNvPr>
          <p:cNvCxnSpPr>
            <a:cxnSpLocks/>
          </p:cNvCxnSpPr>
          <p:nvPr/>
        </p:nvCxnSpPr>
        <p:spPr>
          <a:xfrm>
            <a:off x="5785960" y="2356182"/>
            <a:ext cx="0" cy="23495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9F2252-EB02-1CFC-6D7B-6DFED5BD9077}"/>
              </a:ext>
            </a:extLst>
          </p:cNvPr>
          <p:cNvCxnSpPr>
            <a:cxnSpLocks/>
          </p:cNvCxnSpPr>
          <p:nvPr/>
        </p:nvCxnSpPr>
        <p:spPr>
          <a:xfrm>
            <a:off x="6587834" y="2356182"/>
            <a:ext cx="0" cy="234957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93CD73-BAFD-15AD-5A7E-53F2622D0FAC}"/>
              </a:ext>
            </a:extLst>
          </p:cNvPr>
          <p:cNvCxnSpPr>
            <a:cxnSpLocks/>
          </p:cNvCxnSpPr>
          <p:nvPr/>
        </p:nvCxnSpPr>
        <p:spPr>
          <a:xfrm>
            <a:off x="7378750" y="2356181"/>
            <a:ext cx="0" cy="234957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A1EAC87-2162-C149-EA60-7A65F4705B49}"/>
              </a:ext>
            </a:extLst>
          </p:cNvPr>
          <p:cNvCxnSpPr/>
          <p:nvPr/>
        </p:nvCxnSpPr>
        <p:spPr>
          <a:xfrm flipH="1">
            <a:off x="5022981" y="2941397"/>
            <a:ext cx="3127188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0E49F4B-A87D-2BBB-033F-EE9BC3C0B3C3}"/>
              </a:ext>
            </a:extLst>
          </p:cNvPr>
          <p:cNvCxnSpPr>
            <a:stCxn id="24" idx="3"/>
          </p:cNvCxnSpPr>
          <p:nvPr/>
        </p:nvCxnSpPr>
        <p:spPr>
          <a:xfrm flipH="1" flipV="1">
            <a:off x="5020462" y="3530967"/>
            <a:ext cx="3129707" cy="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835012C-B4C8-269D-CDAE-71926672E704}"/>
              </a:ext>
            </a:extLst>
          </p:cNvPr>
          <p:cNvCxnSpPr/>
          <p:nvPr/>
        </p:nvCxnSpPr>
        <p:spPr>
          <a:xfrm flipH="1" flipV="1">
            <a:off x="5020462" y="4122716"/>
            <a:ext cx="3129707" cy="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2" name="Picture 31" descr="A road with cars and street lights&#10;&#10;Description automatically generated">
            <a:extLst>
              <a:ext uri="{FF2B5EF4-FFF2-40B4-BE49-F238E27FC236}">
                <a16:creationId xmlns:a16="http://schemas.microsoft.com/office/drawing/2014/main" id="{A8CB010C-B199-E97F-F093-679299F51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9977" y="2355748"/>
            <a:ext cx="3130284" cy="235000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983B66E-C7D1-0215-5356-E667982784FA}"/>
              </a:ext>
            </a:extLst>
          </p:cNvPr>
          <p:cNvSpPr txBox="1"/>
          <p:nvPr/>
        </p:nvSpPr>
        <p:spPr>
          <a:xfrm>
            <a:off x="6096000" y="4812609"/>
            <a:ext cx="193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Patches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9F34CB-965C-9FE4-118D-BD6A28F6E660}"/>
              </a:ext>
            </a:extLst>
          </p:cNvPr>
          <p:cNvSpPr txBox="1"/>
          <p:nvPr/>
        </p:nvSpPr>
        <p:spPr>
          <a:xfrm>
            <a:off x="9911881" y="4792636"/>
            <a:ext cx="2883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Regions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C5C0737-A3C8-9B0E-E154-FAB7C4B9BD4A}"/>
              </a:ext>
            </a:extLst>
          </p:cNvPr>
          <p:cNvCxnSpPr/>
          <p:nvPr/>
        </p:nvCxnSpPr>
        <p:spPr>
          <a:xfrm>
            <a:off x="5020462" y="2622176"/>
            <a:ext cx="312970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8A8FA9C-58C0-687C-2880-5BC085A7852E}"/>
              </a:ext>
            </a:extLst>
          </p:cNvPr>
          <p:cNvCxnSpPr/>
          <p:nvPr/>
        </p:nvCxnSpPr>
        <p:spPr>
          <a:xfrm>
            <a:off x="5020461" y="3272117"/>
            <a:ext cx="312970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FACF368-8F5B-30D2-8664-E64108AAA864}"/>
              </a:ext>
            </a:extLst>
          </p:cNvPr>
          <p:cNvCxnSpPr/>
          <p:nvPr/>
        </p:nvCxnSpPr>
        <p:spPr>
          <a:xfrm>
            <a:off x="5020461" y="3810000"/>
            <a:ext cx="312970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A96B12E-AC65-A36F-E4E6-A66EA3138099}"/>
              </a:ext>
            </a:extLst>
          </p:cNvPr>
          <p:cNvCxnSpPr/>
          <p:nvPr/>
        </p:nvCxnSpPr>
        <p:spPr>
          <a:xfrm>
            <a:off x="5020461" y="4415117"/>
            <a:ext cx="3129707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DD5D997-2030-B911-9E29-7F356AC71C11}"/>
              </a:ext>
            </a:extLst>
          </p:cNvPr>
          <p:cNvCxnSpPr>
            <a:cxnSpLocks/>
          </p:cNvCxnSpPr>
          <p:nvPr/>
        </p:nvCxnSpPr>
        <p:spPr>
          <a:xfrm>
            <a:off x="5400478" y="2355748"/>
            <a:ext cx="0" cy="23495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6322E3B-F2C8-7103-0745-5357C6B2DE51}"/>
              </a:ext>
            </a:extLst>
          </p:cNvPr>
          <p:cNvCxnSpPr>
            <a:cxnSpLocks/>
          </p:cNvCxnSpPr>
          <p:nvPr/>
        </p:nvCxnSpPr>
        <p:spPr>
          <a:xfrm>
            <a:off x="6207301" y="2355748"/>
            <a:ext cx="0" cy="23495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E0B580-EDFF-7ED2-E48F-B7C8B85E714E}"/>
              </a:ext>
            </a:extLst>
          </p:cNvPr>
          <p:cNvCxnSpPr>
            <a:cxnSpLocks/>
          </p:cNvCxnSpPr>
          <p:nvPr/>
        </p:nvCxnSpPr>
        <p:spPr>
          <a:xfrm>
            <a:off x="6960336" y="2355748"/>
            <a:ext cx="0" cy="23495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E43046F-7A63-0C6A-F3D0-1CE0D5C2F1D9}"/>
              </a:ext>
            </a:extLst>
          </p:cNvPr>
          <p:cNvCxnSpPr>
            <a:cxnSpLocks/>
          </p:cNvCxnSpPr>
          <p:nvPr/>
        </p:nvCxnSpPr>
        <p:spPr>
          <a:xfrm>
            <a:off x="7753713" y="2360664"/>
            <a:ext cx="0" cy="2349575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858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C49B-1C5B-07C8-865E-B26C8205A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Overview </a:t>
            </a:r>
          </a:p>
        </p:txBody>
      </p:sp>
      <p:pic>
        <p:nvPicPr>
          <p:cNvPr id="5" name="Picture 4" descr="A close-up of a room&#10;&#10;Description automatically generated">
            <a:extLst>
              <a:ext uri="{FF2B5EF4-FFF2-40B4-BE49-F238E27FC236}">
                <a16:creationId xmlns:a16="http://schemas.microsoft.com/office/drawing/2014/main" id="{EA7BF5C3-6455-60D5-8E70-A1B6FDE6C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0998"/>
            <a:ext cx="11957735" cy="2396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E8A527-834B-FEA7-0355-0DDF6BB2EA05}"/>
              </a:ext>
            </a:extLst>
          </p:cNvPr>
          <p:cNvSpPr txBox="1"/>
          <p:nvPr/>
        </p:nvSpPr>
        <p:spPr>
          <a:xfrm>
            <a:off x="941294" y="5150224"/>
            <a:ext cx="10412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Our approach is to pool strong features over regions to create one feature vector per region, and to predict based on these region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344677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C49B-1C5B-07C8-865E-B26C8205A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Extraction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0D588B-F934-B904-1536-23C27C562092}"/>
              </a:ext>
            </a:extLst>
          </p:cNvPr>
          <p:cNvSpPr/>
          <p:nvPr/>
        </p:nvSpPr>
        <p:spPr>
          <a:xfrm>
            <a:off x="4329953" y="1996966"/>
            <a:ext cx="7627783" cy="2753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80C212-A422-2521-7573-B0EBBF2BA9A7}"/>
              </a:ext>
            </a:extLst>
          </p:cNvPr>
          <p:cNvSpPr txBox="1"/>
          <p:nvPr/>
        </p:nvSpPr>
        <p:spPr>
          <a:xfrm>
            <a:off x="2310714" y="5290986"/>
            <a:ext cx="6549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DINOv2  performed significantly better than competing models.   </a:t>
            </a:r>
          </a:p>
        </p:txBody>
      </p:sp>
      <p:pic>
        <p:nvPicPr>
          <p:cNvPr id="9" name="Picture 8" descr="A collage of images of a bed and a room&#10;&#10;Description automatically generated">
            <a:extLst>
              <a:ext uri="{FF2B5EF4-FFF2-40B4-BE49-F238E27FC236}">
                <a16:creationId xmlns:a16="http://schemas.microsoft.com/office/drawing/2014/main" id="{10CA3336-21C7-D6AF-AB2E-EF4EA0296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54" y="1690688"/>
            <a:ext cx="4864100" cy="2895600"/>
          </a:xfrm>
          <a:prstGeom prst="rect">
            <a:avLst/>
          </a:prstGeom>
        </p:spPr>
      </p:pic>
      <p:pic>
        <p:nvPicPr>
          <p:cNvPr id="13" name="Picture 12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AEE7F596-B527-90A3-912A-96F561698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2318" y="1690688"/>
            <a:ext cx="6234953" cy="317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52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B605F-0154-5FEE-BB93-26D0B511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554" y="272811"/>
            <a:ext cx="435688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Region Extraction with SAM and SLIC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C837DF-E942-A249-20AC-291FC8B5EE4C}"/>
              </a:ext>
            </a:extLst>
          </p:cNvPr>
          <p:cNvSpPr txBox="1"/>
          <p:nvPr/>
        </p:nvSpPr>
        <p:spPr>
          <a:xfrm>
            <a:off x="5602973" y="1330169"/>
            <a:ext cx="2736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SLIC fills in areas with no SAM mask</a:t>
            </a:r>
          </a:p>
        </p:txBody>
      </p:sp>
      <p:pic>
        <p:nvPicPr>
          <p:cNvPr id="8" name="Picture 7" descr="A graph with green and orange bars&#10;&#10;Description automatically generated">
            <a:extLst>
              <a:ext uri="{FF2B5EF4-FFF2-40B4-BE49-F238E27FC236}">
                <a16:creationId xmlns:a16="http://schemas.microsoft.com/office/drawing/2014/main" id="{DB7C36C8-2873-9A7B-60D7-F71599A2C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74" y="2438764"/>
            <a:ext cx="6632162" cy="3730592"/>
          </a:xfrm>
          <a:prstGeom prst="rect">
            <a:avLst/>
          </a:prstGeom>
        </p:spPr>
      </p:pic>
      <p:pic>
        <p:nvPicPr>
          <p:cNvPr id="10" name="Picture 9" descr="A colorful bathroom with a mirror and a sink&#10;&#10;Description automatically generated">
            <a:extLst>
              <a:ext uri="{FF2B5EF4-FFF2-40B4-BE49-F238E27FC236}">
                <a16:creationId xmlns:a16="http://schemas.microsoft.com/office/drawing/2014/main" id="{43B51240-2171-598E-1741-630F111F5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899" y="4304060"/>
            <a:ext cx="1538107" cy="22951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2D086E-4EF7-D5A6-4977-9B1A4477E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5831" y="4304060"/>
            <a:ext cx="1539315" cy="22969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F4125E-4363-FD2F-E6CA-BF94E70AA2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5831" y="904948"/>
            <a:ext cx="1538107" cy="2295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EB5520-87B2-35CD-C726-8A5661E7C5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1898" y="871104"/>
            <a:ext cx="1538106" cy="22951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A6BD65-AC56-4A70-C44A-34FED34F4F08}"/>
              </a:ext>
            </a:extLst>
          </p:cNvPr>
          <p:cNvSpPr txBox="1"/>
          <p:nvPr/>
        </p:nvSpPr>
        <p:spPr>
          <a:xfrm>
            <a:off x="8221898" y="258617"/>
            <a:ext cx="1648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Image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6E1DF3-E3B1-577B-7A3C-D01E9E23C663}"/>
              </a:ext>
            </a:extLst>
          </p:cNvPr>
          <p:cNvSpPr txBox="1"/>
          <p:nvPr/>
        </p:nvSpPr>
        <p:spPr>
          <a:xfrm>
            <a:off x="10496993" y="256993"/>
            <a:ext cx="1953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 Masks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CA22B1-32C9-B0DD-97BB-F2ACE183E214}"/>
              </a:ext>
            </a:extLst>
          </p:cNvPr>
          <p:cNvSpPr txBox="1"/>
          <p:nvPr/>
        </p:nvSpPr>
        <p:spPr>
          <a:xfrm>
            <a:off x="7968991" y="3706680"/>
            <a:ext cx="2043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SLIC on unmasked regions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ACE88D-6493-4BCB-1527-6B3655A034A5}"/>
              </a:ext>
            </a:extLst>
          </p:cNvPr>
          <p:cNvSpPr txBox="1"/>
          <p:nvPr/>
        </p:nvSpPr>
        <p:spPr>
          <a:xfrm>
            <a:off x="10496993" y="3704650"/>
            <a:ext cx="1713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SAM+SLIC</a:t>
            </a:r>
          </a:p>
        </p:txBody>
      </p:sp>
    </p:spTree>
    <p:extLst>
      <p:ext uri="{BB962C8B-B14F-4D97-AF65-F5344CB8AC3E}">
        <p14:creationId xmlns:p14="http://schemas.microsoft.com/office/powerpoint/2010/main" val="2111468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C49B-1C5B-07C8-865E-B26C8205A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 and Pooling</a:t>
            </a:r>
          </a:p>
        </p:txBody>
      </p:sp>
      <p:pic>
        <p:nvPicPr>
          <p:cNvPr id="6" name="Picture 5" descr="A diagram of a bedroom&#10;&#10;Description automatically generated">
            <a:extLst>
              <a:ext uri="{FF2B5EF4-FFF2-40B4-BE49-F238E27FC236}">
                <a16:creationId xmlns:a16="http://schemas.microsoft.com/office/drawing/2014/main" id="{68355A76-C6A3-0785-87A9-396E543A1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24" y="2146375"/>
            <a:ext cx="6537168" cy="275963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90BCAC-E7D7-485F-1D65-5BA351B38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708733"/>
              </p:ext>
            </p:extLst>
          </p:nvPr>
        </p:nvGraphicFramePr>
        <p:xfrm>
          <a:off x="6952130" y="2146375"/>
          <a:ext cx="5042646" cy="256525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63270">
                  <a:extLst>
                    <a:ext uri="{9D8B030D-6E8A-4147-A177-3AD203B41FA5}">
                      <a16:colId xmlns:a16="http://schemas.microsoft.com/office/drawing/2014/main" val="724309740"/>
                    </a:ext>
                  </a:extLst>
                </a:gridCol>
                <a:gridCol w="1398494">
                  <a:extLst>
                    <a:ext uri="{9D8B030D-6E8A-4147-A177-3AD203B41FA5}">
                      <a16:colId xmlns:a16="http://schemas.microsoft.com/office/drawing/2014/main" val="3501196447"/>
                    </a:ext>
                  </a:extLst>
                </a:gridCol>
                <a:gridCol w="1680882">
                  <a:extLst>
                    <a:ext uri="{9D8B030D-6E8A-4147-A177-3AD203B41FA5}">
                      <a16:colId xmlns:a16="http://schemas.microsoft.com/office/drawing/2014/main" val="225438300"/>
                    </a:ext>
                  </a:extLst>
                </a:gridCol>
              </a:tblGrid>
              <a:tr h="936874">
                <a:tc>
                  <a:txBody>
                    <a:bodyPr/>
                    <a:lstStyle/>
                    <a:p>
                      <a:r>
                        <a:rPr lang="en-US" sz="2400" dirty="0"/>
                        <a:t>Interpolation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ADE20K (</a:t>
                      </a:r>
                      <a:r>
                        <a:rPr lang="en-US" sz="2400" dirty="0" err="1"/>
                        <a:t>mIOU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946932"/>
                  </a:ext>
                </a:extLst>
              </a:tr>
              <a:tr h="542792">
                <a:tc>
                  <a:txBody>
                    <a:bodyPr/>
                    <a:lstStyle/>
                    <a:p>
                      <a:r>
                        <a:rPr lang="en-US" sz="2400" dirty="0" err="1"/>
                        <a:t>Downsample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44.5 (+0.0)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831648"/>
                  </a:ext>
                </a:extLst>
              </a:tr>
              <a:tr h="542792">
                <a:tc>
                  <a:txBody>
                    <a:bodyPr/>
                    <a:lstStyle/>
                    <a:p>
                      <a:r>
                        <a:rPr lang="en-US" sz="2400" dirty="0" err="1"/>
                        <a:t>Upsample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47.3 (</a:t>
                      </a:r>
                      <a:r>
                        <a:rPr lang="en-US" sz="2400" dirty="0">
                          <a:solidFill>
                            <a:srgbClr val="00B050"/>
                          </a:solidFill>
                        </a:rPr>
                        <a:t>+2.8</a:t>
                      </a:r>
                      <a:r>
                        <a:rPr lang="en-US" sz="2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827475"/>
                  </a:ext>
                </a:extLst>
              </a:tr>
              <a:tr h="542792">
                <a:tc>
                  <a:txBody>
                    <a:bodyPr/>
                    <a:lstStyle/>
                    <a:p>
                      <a:r>
                        <a:rPr lang="en-US" sz="2400" b="1" dirty="0" err="1"/>
                        <a:t>Upsample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/>
                        <a:t>50.2 (</a:t>
                      </a:r>
                      <a:r>
                        <a:rPr lang="en-US" sz="2400" b="1">
                          <a:solidFill>
                            <a:srgbClr val="00B050"/>
                          </a:solidFill>
                        </a:rPr>
                        <a:t>+5.7</a:t>
                      </a:r>
                      <a:r>
                        <a:rPr lang="en-US" sz="2400" b="1"/>
                        <a:t>)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854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5161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37A7-1479-26B2-6A10-8D824678F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4565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Regions Outperform Patches  for Semantic Segmentation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C90F4F-C131-2E54-6B07-2FD0A8ABC7EC}"/>
              </a:ext>
            </a:extLst>
          </p:cNvPr>
          <p:cNvSpPr/>
          <p:nvPr/>
        </p:nvSpPr>
        <p:spPr>
          <a:xfrm>
            <a:off x="9378778" y="1371600"/>
            <a:ext cx="1272746" cy="210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2002AC-5422-3CBD-8F33-40F12E54CFCE}"/>
              </a:ext>
            </a:extLst>
          </p:cNvPr>
          <p:cNvSpPr/>
          <p:nvPr/>
        </p:nvSpPr>
        <p:spPr>
          <a:xfrm>
            <a:off x="6005384" y="2224216"/>
            <a:ext cx="778475" cy="395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lorful image of a building&#10;&#10;Description automatically generated">
            <a:extLst>
              <a:ext uri="{FF2B5EF4-FFF2-40B4-BE49-F238E27FC236}">
                <a16:creationId xmlns:a16="http://schemas.microsoft.com/office/drawing/2014/main" id="{733802C1-CFEC-136C-2B05-980324BCC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441" y="2302834"/>
            <a:ext cx="1784360" cy="1339578"/>
          </a:xfrm>
          <a:prstGeom prst="rect">
            <a:avLst/>
          </a:prstGeom>
        </p:spPr>
      </p:pic>
      <p:pic>
        <p:nvPicPr>
          <p:cNvPr id="8" name="Picture 7" descr="A colorful image of a building&#10;&#10;Description automatically generated">
            <a:extLst>
              <a:ext uri="{FF2B5EF4-FFF2-40B4-BE49-F238E27FC236}">
                <a16:creationId xmlns:a16="http://schemas.microsoft.com/office/drawing/2014/main" id="{F71F326E-1AC8-8303-EF7D-31684701B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9078" y="3840267"/>
            <a:ext cx="1784360" cy="1339578"/>
          </a:xfrm>
          <a:prstGeom prst="rect">
            <a:avLst/>
          </a:prstGeom>
        </p:spPr>
      </p:pic>
      <p:pic>
        <p:nvPicPr>
          <p:cNvPr id="19" name="Picture 18" descr="A building with a tower and a person walking&#10;&#10;Description automatically generated with medium confidence">
            <a:extLst>
              <a:ext uri="{FF2B5EF4-FFF2-40B4-BE49-F238E27FC236}">
                <a16:creationId xmlns:a16="http://schemas.microsoft.com/office/drawing/2014/main" id="{DBD6BDAE-E821-F404-2D35-7F471F06F9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3327" y="5393128"/>
            <a:ext cx="1790474" cy="1344168"/>
          </a:xfrm>
          <a:prstGeom prst="rect">
            <a:avLst/>
          </a:prstGeom>
        </p:spPr>
      </p:pic>
      <p:pic>
        <p:nvPicPr>
          <p:cNvPr id="21" name="Picture 20" descr="A building with a clock tower&#10;&#10;Description automatically generated">
            <a:extLst>
              <a:ext uri="{FF2B5EF4-FFF2-40B4-BE49-F238E27FC236}">
                <a16:creationId xmlns:a16="http://schemas.microsoft.com/office/drawing/2014/main" id="{72EB3223-A58E-C4B4-DE4C-DA8A1AB19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2964" y="760811"/>
            <a:ext cx="1790474" cy="1344168"/>
          </a:xfrm>
          <a:prstGeom prst="rect">
            <a:avLst/>
          </a:prstGeom>
        </p:spPr>
      </p:pic>
      <p:pic>
        <p:nvPicPr>
          <p:cNvPr id="24" name="Picture 23" descr="A bed with a blanket and a lamp in a room&#10;&#10;Description automatically generated">
            <a:extLst>
              <a:ext uri="{FF2B5EF4-FFF2-40B4-BE49-F238E27FC236}">
                <a16:creationId xmlns:a16="http://schemas.microsoft.com/office/drawing/2014/main" id="{F9B82974-26DC-FA2D-82B9-D01B82F0E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7450" y="760811"/>
            <a:ext cx="1790474" cy="1344168"/>
          </a:xfrm>
          <a:prstGeom prst="rect">
            <a:avLst/>
          </a:prstGeom>
        </p:spPr>
      </p:pic>
      <p:pic>
        <p:nvPicPr>
          <p:cNvPr id="30" name="Picture 29" descr="A colorful squares on a gray background&#10;&#10;Description automatically generated">
            <a:extLst>
              <a:ext uri="{FF2B5EF4-FFF2-40B4-BE49-F238E27FC236}">
                <a16:creationId xmlns:a16="http://schemas.microsoft.com/office/drawing/2014/main" id="{8D3A78A2-F823-0904-4383-A20FDEA0B7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9577" y="2312729"/>
            <a:ext cx="1790474" cy="1344168"/>
          </a:xfrm>
          <a:prstGeom prst="rect">
            <a:avLst/>
          </a:prstGeom>
        </p:spPr>
      </p:pic>
      <p:pic>
        <p:nvPicPr>
          <p:cNvPr id="32" name="Picture 31" descr="A colorful bed with a lamp&#10;&#10;Description automatically generated">
            <a:extLst>
              <a:ext uri="{FF2B5EF4-FFF2-40B4-BE49-F238E27FC236}">
                <a16:creationId xmlns:a16="http://schemas.microsoft.com/office/drawing/2014/main" id="{C1427114-EC68-98E0-8F01-1B620C0E69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3913" y="3835677"/>
            <a:ext cx="1790474" cy="1344168"/>
          </a:xfrm>
          <a:prstGeom prst="rect">
            <a:avLst/>
          </a:prstGeom>
        </p:spPr>
      </p:pic>
      <p:pic>
        <p:nvPicPr>
          <p:cNvPr id="34" name="Picture 33" descr="A bed with colorful pillows and a lamp&#10;&#10;Description automatically generated">
            <a:extLst>
              <a:ext uri="{FF2B5EF4-FFF2-40B4-BE49-F238E27FC236}">
                <a16:creationId xmlns:a16="http://schemas.microsoft.com/office/drawing/2014/main" id="{5CCB9744-040C-3019-46E6-B9E31B70F0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3913" y="5378333"/>
            <a:ext cx="1790474" cy="134416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90E32CA-8CAA-925E-4E68-A362486AACBB}"/>
              </a:ext>
            </a:extLst>
          </p:cNvPr>
          <p:cNvSpPr txBox="1"/>
          <p:nvPr/>
        </p:nvSpPr>
        <p:spPr>
          <a:xfrm>
            <a:off x="6699699" y="1198516"/>
            <a:ext cx="1313984" cy="369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333F3C-71AB-619D-9C9E-DFC0C568CD7E}"/>
              </a:ext>
            </a:extLst>
          </p:cNvPr>
          <p:cNvSpPr txBox="1"/>
          <p:nvPr/>
        </p:nvSpPr>
        <p:spPr>
          <a:xfrm>
            <a:off x="6575507" y="2798674"/>
            <a:ext cx="1499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Patch-Based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E7F3A1-C485-230F-35D5-A4B9048F2575}"/>
              </a:ext>
            </a:extLst>
          </p:cNvPr>
          <p:cNvSpPr txBox="1"/>
          <p:nvPr/>
        </p:nvSpPr>
        <p:spPr>
          <a:xfrm>
            <a:off x="6760714" y="4340347"/>
            <a:ext cx="1313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1C209D-341E-719B-6D12-55B5173B1CFA}"/>
              </a:ext>
            </a:extLst>
          </p:cNvPr>
          <p:cNvSpPr txBox="1"/>
          <p:nvPr/>
        </p:nvSpPr>
        <p:spPr>
          <a:xfrm>
            <a:off x="6614059" y="5912523"/>
            <a:ext cx="1607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Truth</a:t>
            </a:r>
          </a:p>
        </p:txBody>
      </p:sp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33E3CF9-3B6A-1ED3-4D49-464C101BE9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370" y="1951604"/>
            <a:ext cx="5885253" cy="39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69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5D840-9BAD-E2EE-1219-32FC9A6BE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Scene Processing for Multi-View Segmentation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3A3216-BC34-AE47-188C-DB8C8C513C91}"/>
              </a:ext>
            </a:extLst>
          </p:cNvPr>
          <p:cNvSpPr/>
          <p:nvPr/>
        </p:nvSpPr>
        <p:spPr>
          <a:xfrm>
            <a:off x="104689" y="1987894"/>
            <a:ext cx="6118311" cy="273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2E47FA-4694-A8DE-8E51-7CD0E47B70A7}"/>
              </a:ext>
            </a:extLst>
          </p:cNvPr>
          <p:cNvSpPr txBox="1"/>
          <p:nvPr/>
        </p:nvSpPr>
        <p:spPr>
          <a:xfrm>
            <a:off x="838200" y="2124590"/>
            <a:ext cx="38051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Processing entire scene(~100 frames/scene) simultaneously requires </a:t>
            </a:r>
            <a:r>
              <a:rPr lang="en-US" sz="2400" b="1" dirty="0"/>
              <a:t>100K </a:t>
            </a:r>
            <a:r>
              <a:rPr lang="en-US" sz="2400" dirty="0"/>
              <a:t>patches</a:t>
            </a:r>
            <a:r>
              <a:rPr lang="en-US" sz="2400" b="1" dirty="0"/>
              <a:t> </a:t>
            </a:r>
            <a:r>
              <a:rPr lang="en-US" sz="2400" dirty="0"/>
              <a:t>compared to </a:t>
            </a:r>
            <a:r>
              <a:rPr lang="en-US" sz="2400" b="1" dirty="0"/>
              <a:t>5K</a:t>
            </a:r>
            <a:r>
              <a:rPr lang="en-US" sz="2400" dirty="0"/>
              <a:t> regions</a:t>
            </a:r>
            <a:endParaRPr lang="en-US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850E80-0F85-90E9-979B-61AA3528D515}"/>
              </a:ext>
            </a:extLst>
          </p:cNvPr>
          <p:cNvSpPr/>
          <p:nvPr/>
        </p:nvSpPr>
        <p:spPr>
          <a:xfrm>
            <a:off x="11084012" y="3930994"/>
            <a:ext cx="1013254" cy="189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lage of images of a bedroom&#10;&#10;Description automatically generated">
            <a:extLst>
              <a:ext uri="{FF2B5EF4-FFF2-40B4-BE49-F238E27FC236}">
                <a16:creationId xmlns:a16="http://schemas.microsoft.com/office/drawing/2014/main" id="{1B72E7F1-FB17-E68B-E291-9DD0A1DB6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680" y="1421145"/>
            <a:ext cx="4424749" cy="5071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197E80-423A-2110-D943-6C1BDDA309C3}"/>
              </a:ext>
            </a:extLst>
          </p:cNvPr>
          <p:cNvSpPr txBox="1"/>
          <p:nvPr/>
        </p:nvSpPr>
        <p:spPr>
          <a:xfrm>
            <a:off x="5982583" y="2008765"/>
            <a:ext cx="1307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154BE7-4245-2CAA-F72D-FCD1FE932ABD}"/>
              </a:ext>
            </a:extLst>
          </p:cNvPr>
          <p:cNvSpPr txBox="1"/>
          <p:nvPr/>
        </p:nvSpPr>
        <p:spPr>
          <a:xfrm>
            <a:off x="5982583" y="3669591"/>
            <a:ext cx="112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96A403-2C25-596F-F10C-F8BE315EBC66}"/>
              </a:ext>
            </a:extLst>
          </p:cNvPr>
          <p:cNvSpPr txBox="1"/>
          <p:nvPr/>
        </p:nvSpPr>
        <p:spPr>
          <a:xfrm>
            <a:off x="5624623" y="5390707"/>
            <a:ext cx="148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Ground Truth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8C26C9-F34A-E5E5-1744-020A95C981D5}"/>
              </a:ext>
            </a:extLst>
          </p:cNvPr>
          <p:cNvSpPr txBox="1"/>
          <p:nvPr/>
        </p:nvSpPr>
        <p:spPr>
          <a:xfrm>
            <a:off x="838200" y="4155141"/>
            <a:ext cx="3550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 scene transformer on top of regions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D82D8D-2FD3-C25E-B426-F02BE2030CB4}"/>
              </a:ext>
            </a:extLst>
          </p:cNvPr>
          <p:cNvSpPr txBox="1"/>
          <p:nvPr/>
        </p:nvSpPr>
        <p:spPr>
          <a:xfrm>
            <a:off x="838200" y="5575373"/>
            <a:ext cx="3966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Scene transformer outperforms image transformer (</a:t>
            </a:r>
            <a:r>
              <a:rPr lang="en-US" sz="2400" dirty="0">
                <a:solidFill>
                  <a:srgbClr val="00B050"/>
                </a:solidFill>
              </a:rPr>
              <a:t>+1.5 </a:t>
            </a:r>
            <a:r>
              <a:rPr lang="en-US" sz="2400" dirty="0" err="1"/>
              <a:t>ScanNet</a:t>
            </a:r>
            <a:r>
              <a:rPr lang="en-US" sz="2400" dirty="0"/>
              <a:t> </a:t>
            </a:r>
            <a:r>
              <a:rPr lang="en-US" sz="2400" dirty="0" err="1"/>
              <a:t>mIOU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68854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FDEBB-CFFB-5BA2-3C69-1A80ADADB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One-Shot Object-Based Image Retrieval </a:t>
            </a:r>
          </a:p>
        </p:txBody>
      </p:sp>
      <p:pic>
        <p:nvPicPr>
          <p:cNvPr id="7" name="Picture 6" descr="A collage of different images of fruits and vegetables&#10;&#10;Description automatically generated">
            <a:extLst>
              <a:ext uri="{FF2B5EF4-FFF2-40B4-BE49-F238E27FC236}">
                <a16:creationId xmlns:a16="http://schemas.microsoft.com/office/drawing/2014/main" id="{FCBC5D12-5497-725B-E1F9-66F2865B1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1826054"/>
            <a:ext cx="4584700" cy="3403600"/>
          </a:xfrm>
          <a:prstGeom prst="rect">
            <a:avLst/>
          </a:prstGeom>
        </p:spPr>
      </p:pic>
      <p:pic>
        <p:nvPicPr>
          <p:cNvPr id="9" name="Picture 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179168E-5070-AD4E-2C0F-7D876C081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94015"/>
            <a:ext cx="5670380" cy="14175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746CEC4-D668-AEBE-EA9E-A48AAF171716}"/>
              </a:ext>
            </a:extLst>
          </p:cNvPr>
          <p:cNvSpPr txBox="1"/>
          <p:nvPr/>
        </p:nvSpPr>
        <p:spPr>
          <a:xfrm>
            <a:off x="838200" y="4139514"/>
            <a:ext cx="5930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Object retrieval searches for a query object in a set of images. Region representations compare queries to individual regions from an image. </a:t>
            </a:r>
          </a:p>
        </p:txBody>
      </p:sp>
    </p:spTree>
    <p:extLst>
      <p:ext uri="{BB962C8B-B14F-4D97-AF65-F5344CB8AC3E}">
        <p14:creationId xmlns:p14="http://schemas.microsoft.com/office/powerpoint/2010/main" val="2877076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5469</TotalTime>
  <Words>320</Words>
  <Application>Microsoft Macintosh PowerPoint</Application>
  <PresentationFormat>Widescreen</PresentationFormat>
  <Paragraphs>76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Arial</vt:lpstr>
      <vt:lpstr>Garamond</vt:lpstr>
      <vt:lpstr>Office Theme</vt:lpstr>
      <vt:lpstr>Region-Based Representations Revisited </vt:lpstr>
      <vt:lpstr>Region-Based Representations</vt:lpstr>
      <vt:lpstr>Method Overview </vt:lpstr>
      <vt:lpstr>Feature Extraction</vt:lpstr>
      <vt:lpstr>Region Extraction with SAM and SLIC</vt:lpstr>
      <vt:lpstr>Interpolation and Pooling</vt:lpstr>
      <vt:lpstr>Regions Outperform Patches  for Semantic Segmentation </vt:lpstr>
      <vt:lpstr>Whole Scene Processing for Multi-View Segmentation </vt:lpstr>
      <vt:lpstr>One-Shot Object-Based Image Retrieval </vt:lpstr>
      <vt:lpstr>Activity Classification </vt:lpstr>
      <vt:lpstr>Main Takeaways 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Shlapentokh-Rothman, Michal</dc:creator>
  <cp:lastModifiedBy>Shlapentokh-Rothman, Michal</cp:lastModifiedBy>
  <cp:revision>17</cp:revision>
  <dcterms:created xsi:type="dcterms:W3CDTF">2024-05-28T22:02:56Z</dcterms:created>
  <dcterms:modified xsi:type="dcterms:W3CDTF">2024-06-03T22:36:34Z</dcterms:modified>
</cp:coreProperties>
</file>